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Joint" panose="020B0604020202020204" charset="0"/>
      <p:regular r:id="rId21"/>
    </p:embeddedFont>
    <p:embeddedFont>
      <p:font typeface="Montserrat" panose="00000500000000000000" pitchFamily="2" charset="0"/>
      <p:regular r:id="rId22"/>
    </p:embeddedFont>
    <p:embeddedFont>
      <p:font typeface="Montserrat Bold" panose="000008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33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601814" y="125247"/>
            <a:ext cx="3334777" cy="1873151"/>
          </a:xfrm>
          <a:custGeom>
            <a:avLst/>
            <a:gdLst/>
            <a:ahLst/>
            <a:cxnLst/>
            <a:rect l="l" t="t" r="r" b="b"/>
            <a:pathLst>
              <a:path w="3334777" h="1873151">
                <a:moveTo>
                  <a:pt x="0" y="0"/>
                </a:moveTo>
                <a:lnTo>
                  <a:pt x="3334776" y="0"/>
                </a:lnTo>
                <a:lnTo>
                  <a:pt x="3334776" y="1873151"/>
                </a:lnTo>
                <a:lnTo>
                  <a:pt x="0" y="1873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27783" y="3701811"/>
            <a:ext cx="10072534" cy="269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68"/>
              </a:lnSpc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TenEleven</a:t>
            </a:r>
          </a:p>
          <a:p>
            <a:pPr algn="l">
              <a:lnSpc>
                <a:spcPts val="7429"/>
              </a:lnSpc>
              <a:spcBef>
                <a:spcPct val="0"/>
              </a:spcBef>
            </a:pPr>
            <a:r>
              <a:rPr lang="en-US" sz="5306">
                <a:solidFill>
                  <a:srgbClr val="000000"/>
                </a:solidFill>
                <a:latin typeface="Montserrat Bold"/>
              </a:rPr>
              <a:t>Présentation d’application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8784" y="8691609"/>
            <a:ext cx="7173539" cy="55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Par EL-OTMANI Abderrahim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556153"/>
            <a:ext cx="3260294" cy="1685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2"/>
              </a:lnSpc>
            </a:pPr>
            <a:r>
              <a:rPr lang="en-US" sz="12291" spc="749">
                <a:solidFill>
                  <a:srgbClr val="000000"/>
                </a:solidFill>
                <a:latin typeface="Joint"/>
              </a:rPr>
              <a:t>1011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8784" y="9332699"/>
            <a:ext cx="10034842" cy="55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Encadrement: Pr.EL Hajjamy Oussama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1953" y="265406"/>
            <a:ext cx="14564094" cy="9756188"/>
          </a:xfrm>
          <a:custGeom>
            <a:avLst/>
            <a:gdLst/>
            <a:ahLst/>
            <a:cxnLst/>
            <a:rect l="l" t="t" r="r" b="b"/>
            <a:pathLst>
              <a:path w="14564094" h="9756188">
                <a:moveTo>
                  <a:pt x="0" y="0"/>
                </a:moveTo>
                <a:lnTo>
                  <a:pt x="14564094" y="0"/>
                </a:lnTo>
                <a:lnTo>
                  <a:pt x="14564094" y="9756188"/>
                </a:lnTo>
                <a:lnTo>
                  <a:pt x="0" y="9756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9225" y="1825979"/>
            <a:ext cx="13029009" cy="7432321"/>
            <a:chOff x="0" y="0"/>
            <a:chExt cx="17372011" cy="99097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2011" cy="9909762"/>
            </a:xfrm>
            <a:custGeom>
              <a:avLst/>
              <a:gdLst/>
              <a:ahLst/>
              <a:cxnLst/>
              <a:rect l="l" t="t" r="r" b="b"/>
              <a:pathLst>
                <a:path w="17372011" h="9909762">
                  <a:moveTo>
                    <a:pt x="0" y="0"/>
                  </a:moveTo>
                  <a:lnTo>
                    <a:pt x="17372011" y="0"/>
                  </a:lnTo>
                  <a:lnTo>
                    <a:pt x="17372011" y="9909762"/>
                  </a:lnTo>
                  <a:lnTo>
                    <a:pt x="0" y="9909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507536" y="6020080"/>
              <a:ext cx="4832660" cy="3180696"/>
            </a:xfrm>
            <a:custGeom>
              <a:avLst/>
              <a:gdLst/>
              <a:ahLst/>
              <a:cxnLst/>
              <a:rect l="l" t="t" r="r" b="b"/>
              <a:pathLst>
                <a:path w="4832660" h="3180696">
                  <a:moveTo>
                    <a:pt x="0" y="0"/>
                  </a:moveTo>
                  <a:lnTo>
                    <a:pt x="4832659" y="0"/>
                  </a:lnTo>
                  <a:lnTo>
                    <a:pt x="4832659" y="3180696"/>
                  </a:lnTo>
                  <a:lnTo>
                    <a:pt x="0" y="3180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6765" t="-281323" r="-2913" b="-1708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0" y="33242"/>
            <a:ext cx="17655375" cy="116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4F6FC"/>
                </a:solidFill>
                <a:latin typeface="Montserrat Bold"/>
              </a:rPr>
              <a:t>Interpreter design pattern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5137" y="1389209"/>
            <a:ext cx="12337726" cy="8515501"/>
          </a:xfrm>
          <a:custGeom>
            <a:avLst/>
            <a:gdLst/>
            <a:ahLst/>
            <a:cxnLst/>
            <a:rect l="l" t="t" r="r" b="b"/>
            <a:pathLst>
              <a:path w="12337726" h="8515501">
                <a:moveTo>
                  <a:pt x="0" y="0"/>
                </a:moveTo>
                <a:lnTo>
                  <a:pt x="12337726" y="0"/>
                </a:lnTo>
                <a:lnTo>
                  <a:pt x="12337726" y="8515501"/>
                </a:lnTo>
                <a:lnTo>
                  <a:pt x="0" y="851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3242"/>
            <a:ext cx="17655375" cy="116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4F6FC"/>
                </a:solidFill>
                <a:latin typeface="Montserrat Bold"/>
              </a:rPr>
              <a:t>Builder design pattern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6421" y="1714500"/>
            <a:ext cx="12162531" cy="7863705"/>
          </a:xfrm>
          <a:custGeom>
            <a:avLst/>
            <a:gdLst/>
            <a:ahLst/>
            <a:cxnLst/>
            <a:rect l="l" t="t" r="r" b="b"/>
            <a:pathLst>
              <a:path w="12162531" h="7863705">
                <a:moveTo>
                  <a:pt x="0" y="0"/>
                </a:moveTo>
                <a:lnTo>
                  <a:pt x="12162532" y="0"/>
                </a:lnTo>
                <a:lnTo>
                  <a:pt x="12162532" y="7863705"/>
                </a:lnTo>
                <a:lnTo>
                  <a:pt x="0" y="786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3242"/>
            <a:ext cx="17655375" cy="116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4F6FC"/>
                </a:solidFill>
                <a:latin typeface="Montserrat Bold"/>
              </a:rPr>
              <a:t>Observer design pattern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2821" y="636933"/>
            <a:ext cx="17177026" cy="8995198"/>
            <a:chOff x="0" y="0"/>
            <a:chExt cx="4523990" cy="236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68187" y="4827195"/>
            <a:ext cx="7479185" cy="5459805"/>
          </a:xfrm>
          <a:custGeom>
            <a:avLst/>
            <a:gdLst/>
            <a:ahLst/>
            <a:cxnLst/>
            <a:rect l="l" t="t" r="r" b="b"/>
            <a:pathLst>
              <a:path w="7479185" h="5459805">
                <a:moveTo>
                  <a:pt x="0" y="0"/>
                </a:moveTo>
                <a:lnTo>
                  <a:pt x="7479185" y="0"/>
                </a:lnTo>
                <a:lnTo>
                  <a:pt x="7479185" y="5459805"/>
                </a:lnTo>
                <a:lnTo>
                  <a:pt x="0" y="5459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43856" y="807790"/>
            <a:ext cx="992803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Gestion des</a:t>
            </a:r>
            <a:r>
              <a:rPr lang="en-US" sz="7368" u="none" strike="noStrike">
                <a:solidFill>
                  <a:srgbClr val="101010"/>
                </a:solidFill>
                <a:latin typeface="Montserrat Bold"/>
              </a:rPr>
              <a:t> threads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1582" y="2873645"/>
            <a:ext cx="12922895" cy="259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3"/>
              </a:lnSpc>
            </a:pPr>
            <a:r>
              <a:rPr lang="en-US" sz="4966">
                <a:solidFill>
                  <a:srgbClr val="000000"/>
                </a:solidFill>
                <a:latin typeface="Canva Sans Bold"/>
              </a:rPr>
              <a:t>DaemonThread : threads de faible priorité</a:t>
            </a:r>
          </a:p>
          <a:p>
            <a:pPr algn="l">
              <a:lnSpc>
                <a:spcPts val="6953"/>
              </a:lnSpc>
            </a:pPr>
            <a:r>
              <a:rPr lang="en-US" sz="4966">
                <a:solidFill>
                  <a:srgbClr val="000000"/>
                </a:solidFill>
                <a:latin typeface="Canva Sans Bold"/>
              </a:rPr>
              <a:t>arriere plan: 4 threads</a:t>
            </a:r>
          </a:p>
          <a:p>
            <a:pPr marL="0" lvl="0" indent="0" algn="l">
              <a:lnSpc>
                <a:spcPts val="6953"/>
              </a:lnSpc>
              <a:spcBef>
                <a:spcPct val="0"/>
              </a:spcBef>
            </a:pPr>
            <a:endParaRPr lang="en-US" sz="4966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20845" y="5804632"/>
            <a:ext cx="9094254" cy="259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535" lvl="1" indent="-403268" algn="l">
              <a:lnSpc>
                <a:spcPts val="5229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Montserrat"/>
              </a:rPr>
              <a:t>Démarrer la caméra</a:t>
            </a:r>
          </a:p>
          <a:p>
            <a:pPr marL="806535" lvl="1" indent="-403268" algn="l">
              <a:lnSpc>
                <a:spcPts val="5229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Montserrat"/>
              </a:rPr>
              <a:t>Détecter et dessiner des visages</a:t>
            </a:r>
          </a:p>
          <a:p>
            <a:pPr marL="806535" lvl="1" indent="-403268" algn="l">
              <a:lnSpc>
                <a:spcPts val="5229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Montserrat"/>
              </a:rPr>
              <a:t>reconnaître et enregistrer le visage</a:t>
            </a:r>
          </a:p>
          <a:p>
            <a:pPr marL="806535" lvl="1" indent="-403268" algn="l">
              <a:lnSpc>
                <a:spcPts val="5229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Montserrat"/>
              </a:rPr>
              <a:t>Journaux de mise à jour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2821" y="636933"/>
            <a:ext cx="17177026" cy="8995198"/>
            <a:chOff x="0" y="0"/>
            <a:chExt cx="4523990" cy="236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5808" y="3709908"/>
            <a:ext cx="7138199" cy="4414507"/>
            <a:chOff x="0" y="0"/>
            <a:chExt cx="3332253" cy="2060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2253" cy="2060779"/>
            </a:xfrm>
            <a:custGeom>
              <a:avLst/>
              <a:gdLst/>
              <a:ahLst/>
              <a:cxnLst/>
              <a:rect l="l" t="t" r="r" b="b"/>
              <a:pathLst>
                <a:path w="3332253" h="2060779">
                  <a:moveTo>
                    <a:pt x="24945" y="0"/>
                  </a:moveTo>
                  <a:lnTo>
                    <a:pt x="3307307" y="0"/>
                  </a:lnTo>
                  <a:cubicBezTo>
                    <a:pt x="3313923" y="0"/>
                    <a:pt x="3320268" y="2628"/>
                    <a:pt x="3324947" y="7306"/>
                  </a:cubicBezTo>
                  <a:cubicBezTo>
                    <a:pt x="3329625" y="11984"/>
                    <a:pt x="3332253" y="18329"/>
                    <a:pt x="3332253" y="24945"/>
                  </a:cubicBezTo>
                  <a:lnTo>
                    <a:pt x="3332253" y="2035834"/>
                  </a:lnTo>
                  <a:cubicBezTo>
                    <a:pt x="3332253" y="2049611"/>
                    <a:pt x="3321084" y="2060779"/>
                    <a:pt x="3307307" y="2060779"/>
                  </a:cubicBezTo>
                  <a:lnTo>
                    <a:pt x="24945" y="2060779"/>
                  </a:lnTo>
                  <a:cubicBezTo>
                    <a:pt x="18329" y="2060779"/>
                    <a:pt x="11984" y="2058151"/>
                    <a:pt x="7306" y="2053473"/>
                  </a:cubicBezTo>
                  <a:cubicBezTo>
                    <a:pt x="2628" y="2048795"/>
                    <a:pt x="0" y="2042450"/>
                    <a:pt x="0" y="2035834"/>
                  </a:cubicBezTo>
                  <a:lnTo>
                    <a:pt x="0" y="24945"/>
                  </a:lnTo>
                  <a:cubicBezTo>
                    <a:pt x="0" y="18329"/>
                    <a:pt x="2628" y="11984"/>
                    <a:pt x="7306" y="7306"/>
                  </a:cubicBezTo>
                  <a:cubicBezTo>
                    <a:pt x="11984" y="2628"/>
                    <a:pt x="18329" y="0"/>
                    <a:pt x="249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332253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05790" y="3890200"/>
            <a:ext cx="6738235" cy="4031036"/>
            <a:chOff x="0" y="0"/>
            <a:chExt cx="3145542" cy="1881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45542" cy="1881768"/>
            </a:xfrm>
            <a:custGeom>
              <a:avLst/>
              <a:gdLst/>
              <a:ahLst/>
              <a:cxnLst/>
              <a:rect l="l" t="t" r="r" b="b"/>
              <a:pathLst>
                <a:path w="3145542" h="1881768">
                  <a:moveTo>
                    <a:pt x="26426" y="0"/>
                  </a:moveTo>
                  <a:lnTo>
                    <a:pt x="3119116" y="0"/>
                  </a:lnTo>
                  <a:cubicBezTo>
                    <a:pt x="3133710" y="0"/>
                    <a:pt x="3145542" y="11831"/>
                    <a:pt x="3145542" y="26426"/>
                  </a:cubicBezTo>
                  <a:lnTo>
                    <a:pt x="3145542" y="1855342"/>
                  </a:lnTo>
                  <a:cubicBezTo>
                    <a:pt x="3145542" y="1862350"/>
                    <a:pt x="3142757" y="1869072"/>
                    <a:pt x="3137801" y="1874027"/>
                  </a:cubicBezTo>
                  <a:cubicBezTo>
                    <a:pt x="3132846" y="1878983"/>
                    <a:pt x="3126124" y="1881768"/>
                    <a:pt x="3119116" y="1881768"/>
                  </a:cubicBezTo>
                  <a:lnTo>
                    <a:pt x="26426" y="1881768"/>
                  </a:lnTo>
                  <a:cubicBezTo>
                    <a:pt x="11831" y="1881768"/>
                    <a:pt x="0" y="1869936"/>
                    <a:pt x="0" y="1855342"/>
                  </a:cubicBezTo>
                  <a:lnTo>
                    <a:pt x="0" y="26426"/>
                  </a:lnTo>
                  <a:cubicBezTo>
                    <a:pt x="0" y="11831"/>
                    <a:pt x="11831" y="0"/>
                    <a:pt x="264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45542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23675" y="2947316"/>
            <a:ext cx="1902465" cy="19024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8661" y="3709908"/>
            <a:ext cx="7138199" cy="4414507"/>
            <a:chOff x="0" y="0"/>
            <a:chExt cx="3332253" cy="20607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32253" cy="2060779"/>
            </a:xfrm>
            <a:custGeom>
              <a:avLst/>
              <a:gdLst/>
              <a:ahLst/>
              <a:cxnLst/>
              <a:rect l="l" t="t" r="r" b="b"/>
              <a:pathLst>
                <a:path w="3332253" h="2060779">
                  <a:moveTo>
                    <a:pt x="24945" y="0"/>
                  </a:moveTo>
                  <a:lnTo>
                    <a:pt x="3307307" y="0"/>
                  </a:lnTo>
                  <a:cubicBezTo>
                    <a:pt x="3313923" y="0"/>
                    <a:pt x="3320268" y="2628"/>
                    <a:pt x="3324947" y="7306"/>
                  </a:cubicBezTo>
                  <a:cubicBezTo>
                    <a:pt x="3329625" y="11984"/>
                    <a:pt x="3332253" y="18329"/>
                    <a:pt x="3332253" y="24945"/>
                  </a:cubicBezTo>
                  <a:lnTo>
                    <a:pt x="3332253" y="2035834"/>
                  </a:lnTo>
                  <a:cubicBezTo>
                    <a:pt x="3332253" y="2049611"/>
                    <a:pt x="3321084" y="2060779"/>
                    <a:pt x="3307307" y="2060779"/>
                  </a:cubicBezTo>
                  <a:lnTo>
                    <a:pt x="24945" y="2060779"/>
                  </a:lnTo>
                  <a:cubicBezTo>
                    <a:pt x="18329" y="2060779"/>
                    <a:pt x="11984" y="2058151"/>
                    <a:pt x="7306" y="2053473"/>
                  </a:cubicBezTo>
                  <a:cubicBezTo>
                    <a:pt x="2628" y="2048795"/>
                    <a:pt x="0" y="2042450"/>
                    <a:pt x="0" y="2035834"/>
                  </a:cubicBezTo>
                  <a:lnTo>
                    <a:pt x="0" y="24945"/>
                  </a:lnTo>
                  <a:cubicBezTo>
                    <a:pt x="0" y="18329"/>
                    <a:pt x="2628" y="11984"/>
                    <a:pt x="7306" y="7306"/>
                  </a:cubicBezTo>
                  <a:cubicBezTo>
                    <a:pt x="11984" y="2628"/>
                    <a:pt x="18329" y="0"/>
                    <a:pt x="249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332253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8643" y="3890200"/>
            <a:ext cx="6738235" cy="4031036"/>
            <a:chOff x="0" y="0"/>
            <a:chExt cx="3145542" cy="18817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45542" cy="1881768"/>
            </a:xfrm>
            <a:custGeom>
              <a:avLst/>
              <a:gdLst/>
              <a:ahLst/>
              <a:cxnLst/>
              <a:rect l="l" t="t" r="r" b="b"/>
              <a:pathLst>
                <a:path w="3145542" h="1881768">
                  <a:moveTo>
                    <a:pt x="26426" y="0"/>
                  </a:moveTo>
                  <a:lnTo>
                    <a:pt x="3119116" y="0"/>
                  </a:lnTo>
                  <a:cubicBezTo>
                    <a:pt x="3133710" y="0"/>
                    <a:pt x="3145542" y="11831"/>
                    <a:pt x="3145542" y="26426"/>
                  </a:cubicBezTo>
                  <a:lnTo>
                    <a:pt x="3145542" y="1855342"/>
                  </a:lnTo>
                  <a:cubicBezTo>
                    <a:pt x="3145542" y="1862350"/>
                    <a:pt x="3142757" y="1869072"/>
                    <a:pt x="3137801" y="1874027"/>
                  </a:cubicBezTo>
                  <a:cubicBezTo>
                    <a:pt x="3132846" y="1878983"/>
                    <a:pt x="3126124" y="1881768"/>
                    <a:pt x="3119116" y="1881768"/>
                  </a:cubicBezTo>
                  <a:lnTo>
                    <a:pt x="26426" y="1881768"/>
                  </a:lnTo>
                  <a:cubicBezTo>
                    <a:pt x="11831" y="1881768"/>
                    <a:pt x="0" y="1869936"/>
                    <a:pt x="0" y="1855342"/>
                  </a:cubicBezTo>
                  <a:lnTo>
                    <a:pt x="0" y="26426"/>
                  </a:lnTo>
                  <a:cubicBezTo>
                    <a:pt x="0" y="11831"/>
                    <a:pt x="11831" y="0"/>
                    <a:pt x="264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145542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96529" y="2947316"/>
            <a:ext cx="1902465" cy="190246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963212" y="3105651"/>
            <a:ext cx="1569098" cy="1569098"/>
          </a:xfrm>
          <a:custGeom>
            <a:avLst/>
            <a:gdLst/>
            <a:ahLst/>
            <a:cxnLst/>
            <a:rect l="l" t="t" r="r" b="b"/>
            <a:pathLst>
              <a:path w="1569098" h="1569098">
                <a:moveTo>
                  <a:pt x="0" y="0"/>
                </a:moveTo>
                <a:lnTo>
                  <a:pt x="1569098" y="0"/>
                </a:lnTo>
                <a:lnTo>
                  <a:pt x="1569098" y="1569098"/>
                </a:lnTo>
                <a:lnTo>
                  <a:pt x="0" y="1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690359" y="3113999"/>
            <a:ext cx="1569098" cy="1569098"/>
          </a:xfrm>
          <a:custGeom>
            <a:avLst/>
            <a:gdLst/>
            <a:ahLst/>
            <a:cxnLst/>
            <a:rect l="l" t="t" r="r" b="b"/>
            <a:pathLst>
              <a:path w="1569098" h="1569098">
                <a:moveTo>
                  <a:pt x="0" y="0"/>
                </a:moveTo>
                <a:lnTo>
                  <a:pt x="1569098" y="0"/>
                </a:lnTo>
                <a:lnTo>
                  <a:pt x="1569098" y="1569098"/>
                </a:lnTo>
                <a:lnTo>
                  <a:pt x="0" y="1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824029" y="5379705"/>
            <a:ext cx="1874964" cy="2310893"/>
          </a:xfrm>
          <a:custGeom>
            <a:avLst/>
            <a:gdLst/>
            <a:ahLst/>
            <a:cxnLst/>
            <a:rect l="l" t="t" r="r" b="b"/>
            <a:pathLst>
              <a:path w="1874964" h="2310893">
                <a:moveTo>
                  <a:pt x="0" y="0"/>
                </a:moveTo>
                <a:lnTo>
                  <a:pt x="1874964" y="0"/>
                </a:lnTo>
                <a:lnTo>
                  <a:pt x="1874964" y="2310893"/>
                </a:lnTo>
                <a:lnTo>
                  <a:pt x="0" y="2310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971775" y="5455552"/>
            <a:ext cx="5006265" cy="2291633"/>
          </a:xfrm>
          <a:custGeom>
            <a:avLst/>
            <a:gdLst/>
            <a:ahLst/>
            <a:cxnLst/>
            <a:rect l="l" t="t" r="r" b="b"/>
            <a:pathLst>
              <a:path w="5006265" h="2291633">
                <a:moveTo>
                  <a:pt x="0" y="0"/>
                </a:moveTo>
                <a:lnTo>
                  <a:pt x="5006265" y="0"/>
                </a:lnTo>
                <a:lnTo>
                  <a:pt x="5006265" y="2291633"/>
                </a:lnTo>
                <a:lnTo>
                  <a:pt x="0" y="2291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386421" y="855415"/>
            <a:ext cx="114429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Intégration de l'IA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36204" y="4959318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DeepJavaLibrary*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84627" y="4932889"/>
            <a:ext cx="5153768" cy="71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 Haar Cascade OpenCV Self Trained</a:t>
            </a:r>
          </a:p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endParaRPr lang="en-US" sz="2081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2314" y="8578031"/>
            <a:ext cx="16103373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 *Q. Cao, L. Shen, W. Xie, O. M. Parkhi, A. Zisserman. [VGGFace2: A dataset for recognising face across pose and age](https://arxiv.org/pdf/1710.08092.pdf), International Conference on Automatic Face and Gesture Recognition, 2018.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03656" y="2091693"/>
            <a:ext cx="6058342" cy="790922"/>
            <a:chOff x="0" y="0"/>
            <a:chExt cx="2214462" cy="28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4462" cy="289100"/>
            </a:xfrm>
            <a:custGeom>
              <a:avLst/>
              <a:gdLst/>
              <a:ahLst/>
              <a:cxnLst/>
              <a:rect l="l" t="t" r="r" b="b"/>
              <a:pathLst>
                <a:path w="2214462" h="289100">
                  <a:moveTo>
                    <a:pt x="58783" y="0"/>
                  </a:moveTo>
                  <a:lnTo>
                    <a:pt x="2155679" y="0"/>
                  </a:lnTo>
                  <a:cubicBezTo>
                    <a:pt x="2171269" y="0"/>
                    <a:pt x="2186221" y="6193"/>
                    <a:pt x="2197245" y="17217"/>
                  </a:cubicBezTo>
                  <a:cubicBezTo>
                    <a:pt x="2208269" y="28241"/>
                    <a:pt x="2214462" y="43193"/>
                    <a:pt x="2214462" y="58783"/>
                  </a:cubicBezTo>
                  <a:lnTo>
                    <a:pt x="2214462" y="230317"/>
                  </a:lnTo>
                  <a:cubicBezTo>
                    <a:pt x="2214462" y="262782"/>
                    <a:pt x="2188144" y="289100"/>
                    <a:pt x="2155679" y="289100"/>
                  </a:cubicBezTo>
                  <a:lnTo>
                    <a:pt x="58783" y="289100"/>
                  </a:lnTo>
                  <a:cubicBezTo>
                    <a:pt x="43193" y="289100"/>
                    <a:pt x="28241" y="282907"/>
                    <a:pt x="17217" y="271883"/>
                  </a:cubicBezTo>
                  <a:cubicBezTo>
                    <a:pt x="6193" y="260859"/>
                    <a:pt x="0" y="245907"/>
                    <a:pt x="0" y="230317"/>
                  </a:cubicBezTo>
                  <a:lnTo>
                    <a:pt x="0" y="58783"/>
                  </a:lnTo>
                  <a:cubicBezTo>
                    <a:pt x="0" y="43193"/>
                    <a:pt x="6193" y="28241"/>
                    <a:pt x="17217" y="17217"/>
                  </a:cubicBezTo>
                  <a:cubicBezTo>
                    <a:pt x="28241" y="6193"/>
                    <a:pt x="43193" y="0"/>
                    <a:pt x="58783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214462" cy="355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Opencv: Face detection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03656" y="8418345"/>
            <a:ext cx="6058342" cy="839955"/>
            <a:chOff x="0" y="0"/>
            <a:chExt cx="2214462" cy="307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4462" cy="307023"/>
            </a:xfrm>
            <a:custGeom>
              <a:avLst/>
              <a:gdLst/>
              <a:ahLst/>
              <a:cxnLst/>
              <a:rect l="l" t="t" r="r" b="b"/>
              <a:pathLst>
                <a:path w="2214462" h="307023">
                  <a:moveTo>
                    <a:pt x="58783" y="0"/>
                  </a:moveTo>
                  <a:lnTo>
                    <a:pt x="2155679" y="0"/>
                  </a:lnTo>
                  <a:cubicBezTo>
                    <a:pt x="2171269" y="0"/>
                    <a:pt x="2186221" y="6193"/>
                    <a:pt x="2197245" y="17217"/>
                  </a:cubicBezTo>
                  <a:cubicBezTo>
                    <a:pt x="2208269" y="28241"/>
                    <a:pt x="2214462" y="43193"/>
                    <a:pt x="2214462" y="58783"/>
                  </a:cubicBezTo>
                  <a:lnTo>
                    <a:pt x="2214462" y="248240"/>
                  </a:lnTo>
                  <a:cubicBezTo>
                    <a:pt x="2214462" y="263830"/>
                    <a:pt x="2208269" y="278782"/>
                    <a:pt x="2197245" y="289805"/>
                  </a:cubicBezTo>
                  <a:cubicBezTo>
                    <a:pt x="2186221" y="300829"/>
                    <a:pt x="2171269" y="307023"/>
                    <a:pt x="2155679" y="307023"/>
                  </a:cubicBezTo>
                  <a:lnTo>
                    <a:pt x="58783" y="307023"/>
                  </a:lnTo>
                  <a:cubicBezTo>
                    <a:pt x="43193" y="307023"/>
                    <a:pt x="28241" y="300829"/>
                    <a:pt x="17217" y="289805"/>
                  </a:cubicBezTo>
                  <a:cubicBezTo>
                    <a:pt x="6193" y="278782"/>
                    <a:pt x="0" y="263830"/>
                    <a:pt x="0" y="248240"/>
                  </a:cubicBezTo>
                  <a:lnTo>
                    <a:pt x="0" y="58783"/>
                  </a:lnTo>
                  <a:cubicBezTo>
                    <a:pt x="0" y="43193"/>
                    <a:pt x="6193" y="28241"/>
                    <a:pt x="17217" y="17217"/>
                  </a:cubicBezTo>
                  <a:cubicBezTo>
                    <a:pt x="28241" y="6193"/>
                    <a:pt x="43193" y="0"/>
                    <a:pt x="58783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214462" cy="3736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JDL: face recognition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25604" y="537412"/>
            <a:ext cx="11414574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Optimization et Tuning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5624149" y="2487154"/>
            <a:ext cx="1379507" cy="26680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5624149" y="6665396"/>
            <a:ext cx="1379507" cy="21729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4196218" y="5098030"/>
            <a:ext cx="285586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Detect face: 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Take one frame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061997" y="6029839"/>
            <a:ext cx="1490811" cy="28084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13061997" y="2487154"/>
            <a:ext cx="1490811" cy="25520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13061997" y="4982089"/>
            <a:ext cx="298162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Recognize face: 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Get name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99377" y="2977653"/>
            <a:ext cx="1866900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7ED957"/>
                </a:solidFill>
                <a:latin typeface="Canva Sans Bold"/>
              </a:rPr>
              <a:t>Low cost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39686" y="7716319"/>
            <a:ext cx="1986409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3131"/>
                </a:solidFill>
                <a:latin typeface="Canva Sans Bold"/>
              </a:rPr>
              <a:t>High cost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90143" y="4354503"/>
            <a:ext cx="4307381" cy="15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Merci!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649426">
            <a:off x="6615130" y="6232169"/>
            <a:ext cx="1758106" cy="1808838"/>
            <a:chOff x="0" y="0"/>
            <a:chExt cx="2095920" cy="215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0" name="Group 10"/>
          <p:cNvGrpSpPr/>
          <p:nvPr/>
        </p:nvGrpSpPr>
        <p:grpSpPr>
          <a:xfrm>
            <a:off x="6833766" y="4333533"/>
            <a:ext cx="1991835" cy="1749650"/>
            <a:chOff x="0" y="0"/>
            <a:chExt cx="2374560" cy="2085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2" name="Group 12"/>
          <p:cNvGrpSpPr/>
          <p:nvPr/>
        </p:nvGrpSpPr>
        <p:grpSpPr>
          <a:xfrm>
            <a:off x="6426827" y="2469993"/>
            <a:ext cx="1991835" cy="1750254"/>
            <a:chOff x="0" y="0"/>
            <a:chExt cx="2374560" cy="208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4" name="Group 14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6" name="Group 16"/>
          <p:cNvGrpSpPr/>
          <p:nvPr/>
        </p:nvGrpSpPr>
        <p:grpSpPr>
          <a:xfrm>
            <a:off x="6111600" y="4685623"/>
            <a:ext cx="457877" cy="4578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3710" y="3541212"/>
            <a:ext cx="457877" cy="4578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308380" y="3920963"/>
            <a:ext cx="2568353" cy="2574790"/>
          </a:xfrm>
          <a:custGeom>
            <a:avLst/>
            <a:gdLst/>
            <a:ahLst/>
            <a:cxnLst/>
            <a:rect l="l" t="t" r="r" b="b"/>
            <a:pathLst>
              <a:path w="2568353" h="2574790">
                <a:moveTo>
                  <a:pt x="0" y="0"/>
                </a:moveTo>
                <a:lnTo>
                  <a:pt x="2568353" y="0"/>
                </a:lnTo>
                <a:lnTo>
                  <a:pt x="2568353" y="2574790"/>
                </a:lnTo>
                <a:lnTo>
                  <a:pt x="0" y="2574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13262" y="1517301"/>
            <a:ext cx="549655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01010"/>
                </a:solidFill>
                <a:latin typeface="Montserrat Bold"/>
              </a:rPr>
              <a:t>Introduction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33766" y="2803257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40705" y="466786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96315" y="6654694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62441" y="2869932"/>
            <a:ext cx="549655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01010"/>
                </a:solidFill>
                <a:latin typeface="Montserrat Bold"/>
              </a:rPr>
              <a:t>Fonctionnalités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1010"/>
                </a:solidFill>
                <a:latin typeface="Montserrat Bold"/>
              </a:rPr>
              <a:t>de l'application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20179" y="7020495"/>
            <a:ext cx="549655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01010"/>
                </a:solidFill>
                <a:latin typeface="Montserrat Bold"/>
              </a:rPr>
              <a:t>Gestion des threads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992649" y="5962543"/>
            <a:ext cx="457877" cy="4578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05908" y="7067625"/>
            <a:ext cx="457877" cy="4578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482599" y="7785314"/>
            <a:ext cx="1758106" cy="1808838"/>
            <a:chOff x="0" y="0"/>
            <a:chExt cx="2095920" cy="2156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42" name="TextBox 42"/>
          <p:cNvSpPr txBox="1"/>
          <p:nvPr/>
        </p:nvSpPr>
        <p:spPr>
          <a:xfrm>
            <a:off x="5663785" y="8207839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111600" y="8506497"/>
            <a:ext cx="549655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1010"/>
                </a:solidFill>
                <a:latin typeface="Montserrat Bold"/>
              </a:rPr>
              <a:t>Intégration de l'IA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939876" y="4966525"/>
            <a:ext cx="549655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1010"/>
                </a:solidFill>
                <a:latin typeface="Montserrat Bold"/>
              </a:rPr>
              <a:t>Architecture logicielle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07304" y="4747260"/>
            <a:ext cx="68027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Présentation de l'application TenEleven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5442" y="2004710"/>
            <a:ext cx="8397219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 u="none" strike="noStrike">
                <a:solidFill>
                  <a:srgbClr val="000000"/>
                </a:solidFill>
                <a:latin typeface="Montserrat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6372" y="5391822"/>
            <a:ext cx="7195263" cy="444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962" lvl="1" indent="-225981" algn="l">
              <a:lnSpc>
                <a:spcPts val="2930"/>
              </a:lnSpc>
              <a:spcBef>
                <a:spcPct val="0"/>
              </a:spcBef>
              <a:buAutoNum type="arabicPeriod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Fiabilité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: Il </a:t>
            </a:r>
            <a:r>
              <a:rPr lang="en-US" sz="2093" u="none" strike="noStrike">
                <a:solidFill>
                  <a:srgbClr val="101010"/>
                </a:solidFill>
                <a:latin typeface="Montserrat"/>
              </a:rPr>
              <a:t>est essentiel que le système de suivi des présences soit fiable et précis.</a:t>
            </a:r>
          </a:p>
          <a:p>
            <a:pPr marL="451962" lvl="1" indent="-225981" algn="l">
              <a:lnSpc>
                <a:spcPts val="2930"/>
              </a:lnSpc>
              <a:spcBef>
                <a:spcPct val="0"/>
              </a:spcBef>
              <a:buAutoNum type="arabicPeriod"/>
            </a:pPr>
            <a:r>
              <a:rPr lang="en-US" sz="2093" u="none" strike="noStrike">
                <a:solidFill>
                  <a:srgbClr val="101010"/>
                </a:solidFill>
                <a:latin typeface="Montserrat Bold"/>
              </a:rPr>
              <a:t>Sécurité</a:t>
            </a:r>
            <a:r>
              <a:rPr lang="en-US" sz="2093" u="none" strike="noStrike">
                <a:solidFill>
                  <a:srgbClr val="101010"/>
                </a:solidFill>
                <a:latin typeface="Montserrat"/>
              </a:rPr>
              <a:t>: Le système doit garantir que seules les personnes autorisées ont accès aux locaux de présence.</a:t>
            </a:r>
          </a:p>
          <a:p>
            <a:pPr marL="451962" lvl="1" indent="-225981" algn="l">
              <a:lnSpc>
                <a:spcPts val="2930"/>
              </a:lnSpc>
              <a:spcBef>
                <a:spcPct val="0"/>
              </a:spcBef>
              <a:buAutoNum type="arabicPeriod"/>
            </a:pPr>
            <a:r>
              <a:rPr lang="en-US" sz="2093" u="none" strike="noStrike">
                <a:solidFill>
                  <a:srgbClr val="101010"/>
                </a:solidFill>
                <a:latin typeface="Montserrat Bold"/>
              </a:rPr>
              <a:t>Facilité d'utilisation:</a:t>
            </a:r>
            <a:r>
              <a:rPr lang="en-US" sz="2093" u="none" strike="noStrike">
                <a:solidFill>
                  <a:srgbClr val="101010"/>
                </a:solidFill>
                <a:latin typeface="Montserrat"/>
              </a:rPr>
              <a:t> L'application doit être conviviale et facile à utiliser.</a:t>
            </a:r>
          </a:p>
          <a:p>
            <a:pPr marL="451962" lvl="1" indent="-225981" algn="l">
              <a:lnSpc>
                <a:spcPts val="2930"/>
              </a:lnSpc>
              <a:spcBef>
                <a:spcPct val="0"/>
              </a:spcBef>
              <a:buAutoNum type="arabicPeriod"/>
            </a:pPr>
            <a:r>
              <a:rPr lang="en-US" sz="2093" u="none" strike="noStrike">
                <a:solidFill>
                  <a:srgbClr val="101010"/>
                </a:solidFill>
                <a:latin typeface="Montserrat Bold"/>
              </a:rPr>
              <a:t>Efficacité opérationnelle:</a:t>
            </a:r>
            <a:r>
              <a:rPr lang="en-US" sz="2093" u="none" strike="noStrike">
                <a:solidFill>
                  <a:srgbClr val="101010"/>
                </a:solidFill>
                <a:latin typeface="Montserrat"/>
              </a:rPr>
              <a:t> En automatisant le processus de suivi des présences, TenEleven permet aux entreprises de gagner du temps et de réduire les coûts administratifs.</a:t>
            </a: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93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07304" y="5391822"/>
            <a:ext cx="6246403" cy="109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TenEleven </a:t>
            </a:r>
            <a:r>
              <a:rPr lang="en-US" sz="2093">
                <a:solidFill>
                  <a:srgbClr val="101010"/>
                </a:solidFill>
                <a:latin typeface="Montserrat"/>
              </a:rPr>
              <a:t>a été développée pour répondre aux besoins croissants des entreprises en matière de gestion des employés.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580335" y="4639024"/>
            <a:ext cx="0" cy="38433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56372" y="4747260"/>
            <a:ext cx="68027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Explication des besoins et objectifs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90681" y="2924562"/>
            <a:ext cx="3024888" cy="529127"/>
            <a:chOff x="0" y="0"/>
            <a:chExt cx="1281756" cy="224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Automatisation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90681" y="5030442"/>
            <a:ext cx="3024888" cy="529127"/>
            <a:chOff x="0" y="0"/>
            <a:chExt cx="1281756" cy="224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Securité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90681" y="7136208"/>
            <a:ext cx="3024888" cy="529127"/>
            <a:chOff x="0" y="0"/>
            <a:chExt cx="1281756" cy="2242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81756" cy="2623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"/>
                </a:rPr>
                <a:t>Rapports et analyses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816680" y="2924562"/>
            <a:ext cx="1230110" cy="1233193"/>
          </a:xfrm>
          <a:custGeom>
            <a:avLst/>
            <a:gdLst/>
            <a:ahLst/>
            <a:cxnLst/>
            <a:rect l="l" t="t" r="r" b="b"/>
            <a:pathLst>
              <a:path w="1230110" h="1233193">
                <a:moveTo>
                  <a:pt x="0" y="0"/>
                </a:moveTo>
                <a:lnTo>
                  <a:pt x="1230109" y="0"/>
                </a:lnTo>
                <a:lnTo>
                  <a:pt x="1230109" y="1233193"/>
                </a:lnTo>
                <a:lnTo>
                  <a:pt x="0" y="12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5912986" y="5030442"/>
            <a:ext cx="1037496" cy="1385638"/>
          </a:xfrm>
          <a:custGeom>
            <a:avLst/>
            <a:gdLst/>
            <a:ahLst/>
            <a:cxnLst/>
            <a:rect l="l" t="t" r="r" b="b"/>
            <a:pathLst>
              <a:path w="1037496" h="1385638">
                <a:moveTo>
                  <a:pt x="0" y="0"/>
                </a:moveTo>
                <a:lnTo>
                  <a:pt x="1037497" y="0"/>
                </a:lnTo>
                <a:lnTo>
                  <a:pt x="1037497" y="1385637"/>
                </a:lnTo>
                <a:lnTo>
                  <a:pt x="0" y="1385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5981943" y="7292379"/>
            <a:ext cx="1129984" cy="1253796"/>
          </a:xfrm>
          <a:custGeom>
            <a:avLst/>
            <a:gdLst/>
            <a:ahLst/>
            <a:cxnLst/>
            <a:rect l="l" t="t" r="r" b="b"/>
            <a:pathLst>
              <a:path w="1129984" h="1253796">
                <a:moveTo>
                  <a:pt x="0" y="0"/>
                </a:moveTo>
                <a:lnTo>
                  <a:pt x="1129984" y="0"/>
                </a:lnTo>
                <a:lnTo>
                  <a:pt x="1129984" y="1253797"/>
                </a:lnTo>
                <a:lnTo>
                  <a:pt x="0" y="1253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7390681" y="1311725"/>
            <a:ext cx="9868619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Fonctionnalités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61342" y="3513781"/>
            <a:ext cx="7585377" cy="62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 La principale fonctionnalité de TenEleven est le suivi des présences des employés, facilité par la reconnaissance faciale.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61342" y="5619660"/>
            <a:ext cx="7585377" cy="93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 L'application permet également de gérer les horaires de travail, enregistrer les heures de début et de fin de chaque employé.</a:t>
            </a:r>
          </a:p>
          <a:p>
            <a:pPr marL="0" lvl="0" indent="0" algn="l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Et les entrées non autorisés.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61342" y="7725427"/>
            <a:ext cx="7585377" cy="93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TenEleven génère des rapports détaillés sur les présences, les retards éventuels et les absences, fournissant ainsi des données précieuses pour l'optimisation des ressources humaines.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7181" y="3259524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4781" y="3411924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531541">
            <a:off x="15369934" y="-32711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929287">
            <a:off x="6146952" y="-1891992"/>
            <a:ext cx="5633818" cy="4894379"/>
          </a:xfrm>
          <a:custGeom>
            <a:avLst/>
            <a:gdLst/>
            <a:ahLst/>
            <a:cxnLst/>
            <a:rect l="l" t="t" r="r" b="b"/>
            <a:pathLst>
              <a:path w="5633818" h="4894379">
                <a:moveTo>
                  <a:pt x="0" y="0"/>
                </a:moveTo>
                <a:lnTo>
                  <a:pt x="5633817" y="0"/>
                </a:lnTo>
                <a:lnTo>
                  <a:pt x="5633817" y="4894379"/>
                </a:lnTo>
                <a:lnTo>
                  <a:pt x="0" y="489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60625" y="5143500"/>
            <a:ext cx="9267189" cy="4818938"/>
          </a:xfrm>
          <a:custGeom>
            <a:avLst/>
            <a:gdLst/>
            <a:ahLst/>
            <a:cxnLst/>
            <a:rect l="l" t="t" r="r" b="b"/>
            <a:pathLst>
              <a:path w="9267189" h="4818938">
                <a:moveTo>
                  <a:pt x="0" y="0"/>
                </a:moveTo>
                <a:lnTo>
                  <a:pt x="9267190" y="0"/>
                </a:lnTo>
                <a:lnTo>
                  <a:pt x="9267190" y="4818938"/>
                </a:lnTo>
                <a:lnTo>
                  <a:pt x="0" y="4818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429023"/>
            <a:ext cx="8801552" cy="4613775"/>
          </a:xfrm>
          <a:custGeom>
            <a:avLst/>
            <a:gdLst/>
            <a:ahLst/>
            <a:cxnLst/>
            <a:rect l="l" t="t" r="r" b="b"/>
            <a:pathLst>
              <a:path w="8801552" h="4613775">
                <a:moveTo>
                  <a:pt x="0" y="0"/>
                </a:moveTo>
                <a:lnTo>
                  <a:pt x="8801552" y="0"/>
                </a:lnTo>
                <a:lnTo>
                  <a:pt x="8801552" y="4613775"/>
                </a:lnTo>
                <a:lnTo>
                  <a:pt x="0" y="461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2460839" y="3434458"/>
            <a:ext cx="173768" cy="2788670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>
            <a:off x="9145307" y="2979841"/>
            <a:ext cx="2627339" cy="400408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3903736" y="6356262"/>
            <a:ext cx="1345109" cy="714607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5429476" y="6223128"/>
            <a:ext cx="2112531" cy="1866297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316300" y="6175503"/>
            <a:ext cx="428907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u="none" strike="noStrike">
                <a:solidFill>
                  <a:srgbClr val="FF3131"/>
                </a:solidFill>
                <a:latin typeface="Canva Sans Bold"/>
              </a:rPr>
              <a:t>Journalisation des EMPLOYÉS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41938" y="7870985"/>
            <a:ext cx="268753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3131"/>
                </a:solidFill>
                <a:latin typeface="Canva Sans Bold"/>
              </a:rPr>
              <a:t>Buttons de control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21395" y="2932216"/>
            <a:ext cx="241979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3131"/>
                </a:solidFill>
                <a:latin typeface="Canva Sans Bold"/>
              </a:rPr>
              <a:t>flux de la caméra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03736" y="5967007"/>
            <a:ext cx="269021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3131"/>
                </a:solidFill>
                <a:latin typeface="Canva Sans Bold"/>
              </a:rPr>
              <a:t>Choix de la caméra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7181" y="3259524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4781" y="3411924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531541">
            <a:off x="13806394" y="-2444059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929287">
            <a:off x="6146952" y="-1891992"/>
            <a:ext cx="5633818" cy="4894379"/>
          </a:xfrm>
          <a:custGeom>
            <a:avLst/>
            <a:gdLst/>
            <a:ahLst/>
            <a:cxnLst/>
            <a:rect l="l" t="t" r="r" b="b"/>
            <a:pathLst>
              <a:path w="5633818" h="4894379">
                <a:moveTo>
                  <a:pt x="0" y="0"/>
                </a:moveTo>
                <a:lnTo>
                  <a:pt x="5633817" y="0"/>
                </a:lnTo>
                <a:lnTo>
                  <a:pt x="5633817" y="4894379"/>
                </a:lnTo>
                <a:lnTo>
                  <a:pt x="0" y="489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2984" y="1098924"/>
            <a:ext cx="14782032" cy="8089153"/>
          </a:xfrm>
          <a:custGeom>
            <a:avLst/>
            <a:gdLst/>
            <a:ahLst/>
            <a:cxnLst/>
            <a:rect l="l" t="t" r="r" b="b"/>
            <a:pathLst>
              <a:path w="14782032" h="8089153">
                <a:moveTo>
                  <a:pt x="0" y="0"/>
                </a:moveTo>
                <a:lnTo>
                  <a:pt x="14782032" y="0"/>
                </a:lnTo>
                <a:lnTo>
                  <a:pt x="14782032" y="8089152"/>
                </a:lnTo>
                <a:lnTo>
                  <a:pt x="0" y="808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7181" y="3259524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4781" y="3411924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531541">
            <a:off x="13806394" y="-2444059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929287">
            <a:off x="6146952" y="-1891992"/>
            <a:ext cx="5633818" cy="4894379"/>
          </a:xfrm>
          <a:custGeom>
            <a:avLst/>
            <a:gdLst/>
            <a:ahLst/>
            <a:cxnLst/>
            <a:rect l="l" t="t" r="r" b="b"/>
            <a:pathLst>
              <a:path w="5633818" h="4894379">
                <a:moveTo>
                  <a:pt x="0" y="0"/>
                </a:moveTo>
                <a:lnTo>
                  <a:pt x="5633817" y="0"/>
                </a:lnTo>
                <a:lnTo>
                  <a:pt x="5633817" y="4894379"/>
                </a:lnTo>
                <a:lnTo>
                  <a:pt x="0" y="489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4338" y="2503642"/>
            <a:ext cx="8444116" cy="5208097"/>
          </a:xfrm>
          <a:custGeom>
            <a:avLst/>
            <a:gdLst/>
            <a:ahLst/>
            <a:cxnLst/>
            <a:rect l="l" t="t" r="r" b="b"/>
            <a:pathLst>
              <a:path w="8444116" h="5208097">
                <a:moveTo>
                  <a:pt x="0" y="0"/>
                </a:moveTo>
                <a:lnTo>
                  <a:pt x="8444117" y="0"/>
                </a:lnTo>
                <a:lnTo>
                  <a:pt x="8444117" y="5208097"/>
                </a:lnTo>
                <a:lnTo>
                  <a:pt x="0" y="5208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63861" y="2536153"/>
            <a:ext cx="9193245" cy="5143074"/>
          </a:xfrm>
          <a:custGeom>
            <a:avLst/>
            <a:gdLst/>
            <a:ahLst/>
            <a:cxnLst/>
            <a:rect l="l" t="t" r="r" b="b"/>
            <a:pathLst>
              <a:path w="9193245" h="5143074">
                <a:moveTo>
                  <a:pt x="0" y="0"/>
                </a:moveTo>
                <a:lnTo>
                  <a:pt x="9193245" y="0"/>
                </a:lnTo>
                <a:lnTo>
                  <a:pt x="9193245" y="5143074"/>
                </a:lnTo>
                <a:lnTo>
                  <a:pt x="0" y="5143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1465" y="-2544328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6467" y="4683264"/>
            <a:ext cx="1728552" cy="1372038"/>
          </a:xfrm>
          <a:custGeom>
            <a:avLst/>
            <a:gdLst/>
            <a:ahLst/>
            <a:cxnLst/>
            <a:rect l="l" t="t" r="r" b="b"/>
            <a:pathLst>
              <a:path w="1728552" h="1372038">
                <a:moveTo>
                  <a:pt x="0" y="0"/>
                </a:moveTo>
                <a:lnTo>
                  <a:pt x="1728551" y="0"/>
                </a:lnTo>
                <a:lnTo>
                  <a:pt x="1728551" y="1372037"/>
                </a:lnTo>
                <a:lnTo>
                  <a:pt x="0" y="1372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32589" y="4511616"/>
            <a:ext cx="1728552" cy="1372038"/>
          </a:xfrm>
          <a:custGeom>
            <a:avLst/>
            <a:gdLst/>
            <a:ahLst/>
            <a:cxnLst/>
            <a:rect l="l" t="t" r="r" b="b"/>
            <a:pathLst>
              <a:path w="1728552" h="1372038">
                <a:moveTo>
                  <a:pt x="0" y="0"/>
                </a:moveTo>
                <a:lnTo>
                  <a:pt x="1728552" y="0"/>
                </a:lnTo>
                <a:lnTo>
                  <a:pt x="1728552" y="1372038"/>
                </a:lnTo>
                <a:lnTo>
                  <a:pt x="0" y="1372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87189" y="4447831"/>
            <a:ext cx="1728552" cy="1372038"/>
          </a:xfrm>
          <a:custGeom>
            <a:avLst/>
            <a:gdLst/>
            <a:ahLst/>
            <a:cxnLst/>
            <a:rect l="l" t="t" r="r" b="b"/>
            <a:pathLst>
              <a:path w="1728552" h="1372038">
                <a:moveTo>
                  <a:pt x="0" y="0"/>
                </a:moveTo>
                <a:lnTo>
                  <a:pt x="1728551" y="0"/>
                </a:lnTo>
                <a:lnTo>
                  <a:pt x="1728551" y="1372038"/>
                </a:lnTo>
                <a:lnTo>
                  <a:pt x="0" y="1372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32589" y="6905624"/>
            <a:ext cx="1728552" cy="1372038"/>
          </a:xfrm>
          <a:custGeom>
            <a:avLst/>
            <a:gdLst/>
            <a:ahLst/>
            <a:cxnLst/>
            <a:rect l="l" t="t" r="r" b="b"/>
            <a:pathLst>
              <a:path w="1728552" h="1372038">
                <a:moveTo>
                  <a:pt x="0" y="0"/>
                </a:moveTo>
                <a:lnTo>
                  <a:pt x="1728552" y="0"/>
                </a:lnTo>
                <a:lnTo>
                  <a:pt x="1728552" y="1372037"/>
                </a:lnTo>
                <a:lnTo>
                  <a:pt x="0" y="1372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6132" y="7077271"/>
            <a:ext cx="1728552" cy="1372038"/>
          </a:xfrm>
          <a:custGeom>
            <a:avLst/>
            <a:gdLst/>
            <a:ahLst/>
            <a:cxnLst/>
            <a:rect l="l" t="t" r="r" b="b"/>
            <a:pathLst>
              <a:path w="1728552" h="1372038">
                <a:moveTo>
                  <a:pt x="0" y="0"/>
                </a:moveTo>
                <a:lnTo>
                  <a:pt x="1728552" y="0"/>
                </a:lnTo>
                <a:lnTo>
                  <a:pt x="1728552" y="1372038"/>
                </a:lnTo>
                <a:lnTo>
                  <a:pt x="0" y="1372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66915" y="6675743"/>
            <a:ext cx="1569098" cy="1569098"/>
          </a:xfrm>
          <a:custGeom>
            <a:avLst/>
            <a:gdLst/>
            <a:ahLst/>
            <a:cxnLst/>
            <a:rect l="l" t="t" r="r" b="b"/>
            <a:pathLst>
              <a:path w="1569098" h="1569098">
                <a:moveTo>
                  <a:pt x="0" y="0"/>
                </a:moveTo>
                <a:lnTo>
                  <a:pt x="1569099" y="0"/>
                </a:lnTo>
                <a:lnTo>
                  <a:pt x="1569099" y="1569098"/>
                </a:lnTo>
                <a:lnTo>
                  <a:pt x="0" y="1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2043" y="641062"/>
            <a:ext cx="10089643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Dépendances de l'application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6801" y="6237940"/>
            <a:ext cx="2227883" cy="3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Opencv 4.9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2924" y="6066292"/>
            <a:ext cx="2227883" cy="3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Opencv 4.7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37523" y="6002508"/>
            <a:ext cx="2227883" cy="3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JavaCV 1.9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82924" y="8460300"/>
            <a:ext cx="2227883" cy="3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JavaCPP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6467" y="8631948"/>
            <a:ext cx="2227883" cy="3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FFMPEG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37523" y="8230419"/>
            <a:ext cx="2227883" cy="79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DJL  VGGFace2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3315" y="2826907"/>
            <a:ext cx="12821370" cy="627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20"/>
              </a:lnSpc>
              <a:spcBef>
                <a:spcPct val="0"/>
              </a:spcBef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A</a:t>
            </a:r>
            <a:r>
              <a:rPr lang="en-US" sz="13850" u="none" strike="noStrike">
                <a:solidFill>
                  <a:srgbClr val="FFFFFF"/>
                </a:solidFill>
                <a:latin typeface="Montserrat Bold"/>
              </a:rPr>
              <a:t>rchitecture logicielle</a:t>
            </a:r>
          </a:p>
          <a:p>
            <a:pPr marL="0" lvl="0" indent="0" algn="ctr">
              <a:lnSpc>
                <a:spcPts val="16620"/>
              </a:lnSpc>
              <a:spcBef>
                <a:spcPct val="0"/>
              </a:spcBef>
            </a:pPr>
            <a:endParaRPr lang="en-US" sz="13850" u="none" strike="noStrike">
              <a:solidFill>
                <a:srgbClr val="FFFFFF"/>
              </a:solidFill>
              <a:latin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281444" y="2675029"/>
            <a:ext cx="13725112" cy="4936941"/>
            <a:chOff x="0" y="0"/>
            <a:chExt cx="4326640" cy="1556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26640" cy="1556298"/>
            </a:xfrm>
            <a:custGeom>
              <a:avLst/>
              <a:gdLst/>
              <a:ahLst/>
              <a:cxnLst/>
              <a:rect l="l" t="t" r="r" b="b"/>
              <a:pathLst>
                <a:path w="4326640" h="1556298">
                  <a:moveTo>
                    <a:pt x="0" y="0"/>
                  </a:moveTo>
                  <a:lnTo>
                    <a:pt x="4326640" y="0"/>
                  </a:lnTo>
                  <a:lnTo>
                    <a:pt x="4326640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26640" cy="160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384</Words>
  <Application>Microsoft Office PowerPoint</Application>
  <PresentationFormat>Custom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Canva Sans</vt:lpstr>
      <vt:lpstr>Joint</vt:lpstr>
      <vt:lpstr>Canva Sans Bold</vt:lpstr>
      <vt:lpstr>Montserrat</vt:lpstr>
      <vt:lpstr>Montserrat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TenEleven</dc:title>
  <cp:lastModifiedBy>Abderrahim El-otmani</cp:lastModifiedBy>
  <cp:revision>3</cp:revision>
  <dcterms:created xsi:type="dcterms:W3CDTF">2006-08-16T00:00:00Z</dcterms:created>
  <dcterms:modified xsi:type="dcterms:W3CDTF">2024-05-11T20:10:20Z</dcterms:modified>
  <dc:identifier>DAGE22ASbD0</dc:identifier>
</cp:coreProperties>
</file>